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2" r:id="rId2"/>
    <p:sldId id="309" r:id="rId3"/>
    <p:sldId id="310" r:id="rId4"/>
    <p:sldId id="270" r:id="rId5"/>
    <p:sldId id="312" r:id="rId6"/>
    <p:sldId id="313" r:id="rId7"/>
    <p:sldId id="314" r:id="rId8"/>
    <p:sldId id="315" r:id="rId9"/>
    <p:sldId id="316" r:id="rId10"/>
    <p:sldId id="317" r:id="rId11"/>
    <p:sldId id="318" r:id="rId12"/>
    <p:sldId id="311" r:id="rId13"/>
    <p:sldId id="308"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arolina Martinelli Massaro" initials="CMM" lastIdx="3" clrIdx="0">
    <p:extLst>
      <p:ext uri="{19B8F6BF-5375-455C-9EA6-DF929625EA0E}">
        <p15:presenceInfo xmlns:p15="http://schemas.microsoft.com/office/powerpoint/2012/main" userId="381c8dcb640deee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98" autoAdjust="0"/>
    <p:restoredTop sz="94660"/>
  </p:normalViewPr>
  <p:slideViewPr>
    <p:cSldViewPr snapToGrid="0">
      <p:cViewPr varScale="1">
        <p:scale>
          <a:sx n="91" d="100"/>
          <a:sy n="91" d="100"/>
        </p:scale>
        <p:origin x="1512" y="84"/>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5-29T00:57:53.409" idx="1">
    <p:pos x="3120" y="1248"/>
    <p:text>Está correto? É pra reforçar que é apenas uma mesmo?</p:text>
    <p:extLst>
      <p:ext uri="{C676402C-5697-4E1C-873F-D02D1690AC5C}">
        <p15:threadingInfo xmlns:p15="http://schemas.microsoft.com/office/powerpoint/2012/main" timeZoneBias="1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5-29T01:05:47.053" idx="2">
    <p:pos x="376" y="1080"/>
    <p:text>Mudei bem essa frase. Não estava fazendo sentido para mim. Está tudo certo?</p:text>
    <p:extLst>
      <p:ext uri="{C676402C-5697-4E1C-873F-D02D1690AC5C}">
        <p15:threadingInfo xmlns:p15="http://schemas.microsoft.com/office/powerpoint/2012/main" timeZoneBias="18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5-29T01:10:35.993" idx="3">
    <p:pos x="3472" y="1384"/>
    <p:text>Fiz pequenas mudanças, mas peço para verificar se está correto o sentido da frase</p:text>
    <p:extLst>
      <p:ext uri="{C676402C-5697-4E1C-873F-D02D1690AC5C}">
        <p15:threadingInfo xmlns:p15="http://schemas.microsoft.com/office/powerpoint/2012/main" timeZoneBias="180"/>
      </p:ext>
    </p:extLst>
  </p:cm>
</p:cmLst>
</file>

<file path=ppt/media/image1.jp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eg>
</file>

<file path=ppt/media/image21.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pt-BR"/>
              <a:t>Clique para editar o título Mestre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en-US" dirty="0"/>
          </a:p>
        </p:txBody>
      </p:sp>
      <p:sp>
        <p:nvSpPr>
          <p:cNvPr id="4" name="Date Placeholder 3"/>
          <p:cNvSpPr>
            <a:spLocks noGrp="1"/>
          </p:cNvSpPr>
          <p:nvPr>
            <p:ph type="dt" sz="half" idx="10"/>
          </p:nvPr>
        </p:nvSpPr>
        <p:spPr/>
        <p:txBody>
          <a:bodyPr/>
          <a:lstStyle/>
          <a:p>
            <a:fld id="{DBF68125-6261-4791-9FEC-B9BAACC44C11}" type="datetimeFigureOut">
              <a:rPr lang="pt-BR" smtClean="0"/>
              <a:t>03/06/2020</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1822100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BF68125-6261-4791-9FEC-B9BAACC44C11}" type="datetimeFigureOut">
              <a:rPr lang="pt-BR" smtClean="0"/>
              <a:t>03/06/2020</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11117892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BF68125-6261-4791-9FEC-B9BAACC44C11}" type="datetimeFigureOut">
              <a:rPr lang="pt-BR" smtClean="0"/>
              <a:t>03/06/2020</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639381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DBF68125-6261-4791-9FEC-B9BAACC44C11}" type="datetimeFigureOut">
              <a:rPr lang="pt-BR" smtClean="0"/>
              <a:t>03/06/2020</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1233018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pt-BR"/>
              <a:t>Clique para editar o título Mestre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Date Placeholder 3"/>
          <p:cNvSpPr>
            <a:spLocks noGrp="1"/>
          </p:cNvSpPr>
          <p:nvPr>
            <p:ph type="dt" sz="half" idx="10"/>
          </p:nvPr>
        </p:nvSpPr>
        <p:spPr/>
        <p:txBody>
          <a:bodyPr/>
          <a:lstStyle/>
          <a:p>
            <a:fld id="{DBF68125-6261-4791-9FEC-B9BAACC44C11}" type="datetimeFigureOut">
              <a:rPr lang="pt-BR" smtClean="0"/>
              <a:t>03/06/2020</a:t>
            </a:fld>
            <a:endParaRPr lang="pt-BR"/>
          </a:p>
        </p:txBody>
      </p:sp>
      <p:sp>
        <p:nvSpPr>
          <p:cNvPr id="5" name="Footer Placeholder 4"/>
          <p:cNvSpPr>
            <a:spLocks noGrp="1"/>
          </p:cNvSpPr>
          <p:nvPr>
            <p:ph type="ftr" sz="quarter" idx="11"/>
          </p:nvPr>
        </p:nvSpPr>
        <p:spPr/>
        <p:txBody>
          <a:bodyPr/>
          <a:lstStyle/>
          <a:p>
            <a:endParaRPr lang="pt-BR"/>
          </a:p>
        </p:txBody>
      </p:sp>
      <p:sp>
        <p:nvSpPr>
          <p:cNvPr id="6" name="Slide Number Placeholder 5"/>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19148996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DBF68125-6261-4791-9FEC-B9BAACC44C11}" type="datetimeFigureOut">
              <a:rPr lang="pt-BR" smtClean="0"/>
              <a:t>03/06/2020</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3708734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Content Placeholder 3"/>
          <p:cNvSpPr>
            <a:spLocks noGrp="1"/>
          </p:cNvSpPr>
          <p:nvPr>
            <p:ph sz="half" idx="2"/>
          </p:nvPr>
        </p:nvSpPr>
        <p:spPr>
          <a:xfrm>
            <a:off x="629842" y="2505075"/>
            <a:ext cx="3868340"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Content Placeholder 5"/>
          <p:cNvSpPr>
            <a:spLocks noGrp="1"/>
          </p:cNvSpPr>
          <p:nvPr>
            <p:ph sz="quarter" idx="4"/>
          </p:nvPr>
        </p:nvSpPr>
        <p:spPr>
          <a:xfrm>
            <a:off x="4629150" y="2505075"/>
            <a:ext cx="3887391"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DBF68125-6261-4791-9FEC-B9BAACC44C11}" type="datetimeFigureOut">
              <a:rPr lang="pt-BR" smtClean="0"/>
              <a:t>03/06/2020</a:t>
            </a:fld>
            <a:endParaRPr lang="pt-BR"/>
          </a:p>
        </p:txBody>
      </p:sp>
      <p:sp>
        <p:nvSpPr>
          <p:cNvPr id="8" name="Footer Placeholder 7"/>
          <p:cNvSpPr>
            <a:spLocks noGrp="1"/>
          </p:cNvSpPr>
          <p:nvPr>
            <p:ph type="ftr" sz="quarter" idx="11"/>
          </p:nvPr>
        </p:nvSpPr>
        <p:spPr/>
        <p:txBody>
          <a:bodyPr/>
          <a:lstStyle/>
          <a:p>
            <a:endParaRPr lang="pt-BR"/>
          </a:p>
        </p:txBody>
      </p:sp>
      <p:sp>
        <p:nvSpPr>
          <p:cNvPr id="9" name="Slide Number Placeholder 8"/>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27220017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DBF68125-6261-4791-9FEC-B9BAACC44C11}" type="datetimeFigureOut">
              <a:rPr lang="pt-BR" smtClean="0"/>
              <a:t>03/06/2020</a:t>
            </a:fld>
            <a:endParaRPr lang="pt-BR"/>
          </a:p>
        </p:txBody>
      </p:sp>
      <p:sp>
        <p:nvSpPr>
          <p:cNvPr id="4" name="Footer Placeholder 3"/>
          <p:cNvSpPr>
            <a:spLocks noGrp="1"/>
          </p:cNvSpPr>
          <p:nvPr>
            <p:ph type="ftr" sz="quarter" idx="11"/>
          </p:nvPr>
        </p:nvSpPr>
        <p:spPr/>
        <p:txBody>
          <a:bodyPr/>
          <a:lstStyle/>
          <a:p>
            <a:endParaRPr lang="pt-BR"/>
          </a:p>
        </p:txBody>
      </p:sp>
      <p:sp>
        <p:nvSpPr>
          <p:cNvPr id="5" name="Slide Number Placeholder 4"/>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2368350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BF68125-6261-4791-9FEC-B9BAACC44C11}" type="datetimeFigureOut">
              <a:rPr lang="pt-BR" smtClean="0"/>
              <a:t>03/06/2020</a:t>
            </a:fld>
            <a:endParaRPr lang="pt-BR"/>
          </a:p>
        </p:txBody>
      </p:sp>
      <p:sp>
        <p:nvSpPr>
          <p:cNvPr id="3" name="Footer Placeholder 2"/>
          <p:cNvSpPr>
            <a:spLocks noGrp="1"/>
          </p:cNvSpPr>
          <p:nvPr>
            <p:ph type="ftr" sz="quarter" idx="11"/>
          </p:nvPr>
        </p:nvSpPr>
        <p:spPr/>
        <p:txBody>
          <a:bodyPr/>
          <a:lstStyle/>
          <a:p>
            <a:endParaRPr lang="pt-BR"/>
          </a:p>
        </p:txBody>
      </p:sp>
      <p:sp>
        <p:nvSpPr>
          <p:cNvPr id="4" name="Slide Number Placeholder 3"/>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2337073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pt-BR"/>
              <a:t>Clique para editar o título Mestre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DBF68125-6261-4791-9FEC-B9BAACC44C11}" type="datetimeFigureOut">
              <a:rPr lang="pt-BR" smtClean="0"/>
              <a:t>03/06/2020</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2144774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Date Placeholder 4"/>
          <p:cNvSpPr>
            <a:spLocks noGrp="1"/>
          </p:cNvSpPr>
          <p:nvPr>
            <p:ph type="dt" sz="half" idx="10"/>
          </p:nvPr>
        </p:nvSpPr>
        <p:spPr/>
        <p:txBody>
          <a:bodyPr/>
          <a:lstStyle/>
          <a:p>
            <a:fld id="{DBF68125-6261-4791-9FEC-B9BAACC44C11}" type="datetimeFigureOut">
              <a:rPr lang="pt-BR" smtClean="0"/>
              <a:t>03/06/2020</a:t>
            </a:fld>
            <a:endParaRPr lang="pt-BR"/>
          </a:p>
        </p:txBody>
      </p:sp>
      <p:sp>
        <p:nvSpPr>
          <p:cNvPr id="6" name="Footer Placeholder 5"/>
          <p:cNvSpPr>
            <a:spLocks noGrp="1"/>
          </p:cNvSpPr>
          <p:nvPr>
            <p:ph type="ftr" sz="quarter" idx="11"/>
          </p:nvPr>
        </p:nvSpPr>
        <p:spPr/>
        <p:txBody>
          <a:bodyPr/>
          <a:lstStyle/>
          <a:p>
            <a:endParaRPr lang="pt-BR"/>
          </a:p>
        </p:txBody>
      </p:sp>
      <p:sp>
        <p:nvSpPr>
          <p:cNvPr id="7" name="Slide Number Placeholder 6"/>
          <p:cNvSpPr>
            <a:spLocks noGrp="1"/>
          </p:cNvSpPr>
          <p:nvPr>
            <p:ph type="sldNum" sz="quarter" idx="12"/>
          </p:nvPr>
        </p:nvSpPr>
        <p:spPr/>
        <p:txBody>
          <a:bodyPr/>
          <a:lstStyle/>
          <a:p>
            <a:fld id="{7240783D-F53E-464F-AA42-67CF4E0840A9}" type="slidenum">
              <a:rPr lang="pt-BR" smtClean="0"/>
              <a:t>‹nº›</a:t>
            </a:fld>
            <a:endParaRPr lang="pt-BR"/>
          </a:p>
        </p:txBody>
      </p:sp>
    </p:spTree>
    <p:extLst>
      <p:ext uri="{BB962C8B-B14F-4D97-AF65-F5344CB8AC3E}">
        <p14:creationId xmlns:p14="http://schemas.microsoft.com/office/powerpoint/2010/main" val="13537783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pt-BR"/>
              <a:t>Clique para editar o título Mestre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F68125-6261-4791-9FEC-B9BAACC44C11}" type="datetimeFigureOut">
              <a:rPr lang="pt-BR" smtClean="0"/>
              <a:t>03/06/2020</a:t>
            </a:fld>
            <a:endParaRPr lang="pt-B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40783D-F53E-464F-AA42-67CF4E0840A9}" type="slidenum">
              <a:rPr lang="pt-BR" smtClean="0"/>
              <a:t>‹nº›</a:t>
            </a:fld>
            <a:endParaRPr lang="pt-BR"/>
          </a:p>
        </p:txBody>
      </p:sp>
    </p:spTree>
    <p:extLst>
      <p:ext uri="{BB962C8B-B14F-4D97-AF65-F5344CB8AC3E}">
        <p14:creationId xmlns:p14="http://schemas.microsoft.com/office/powerpoint/2010/main" val="42088224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comments" Target="../comments/commen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g"/><Relationship Id="rId1" Type="http://schemas.openxmlformats.org/officeDocument/2006/relationships/slideLayout" Target="../slideLayouts/slideLayout7.xml"/><Relationship Id="rId5" Type="http://schemas.openxmlformats.org/officeDocument/2006/relationships/comments" Target="../comments/comment3.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Uma imagem contendo navio&#10;&#10;Descrição gerada automaticamente">
            <a:extLst>
              <a:ext uri="{FF2B5EF4-FFF2-40B4-BE49-F238E27FC236}">
                <a16:creationId xmlns:a16="http://schemas.microsoft.com/office/drawing/2014/main" id="{6F15AC14-FCD0-4871-9AC4-C81C6166D8D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144"/>
            <a:ext cx="9144000" cy="6848856"/>
          </a:xfrm>
          <a:prstGeom prst="rect">
            <a:avLst/>
          </a:prstGeom>
        </p:spPr>
      </p:pic>
    </p:spTree>
    <p:extLst>
      <p:ext uri="{BB962C8B-B14F-4D97-AF65-F5344CB8AC3E}">
        <p14:creationId xmlns:p14="http://schemas.microsoft.com/office/powerpoint/2010/main" val="94767102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E2105290-41A4-4554-A1DA-6E7ACEC18693}"/>
              </a:ext>
            </a:extLst>
          </p:cNvPr>
          <p:cNvSpPr/>
          <p:nvPr/>
        </p:nvSpPr>
        <p:spPr>
          <a:xfrm>
            <a:off x="455900" y="1298576"/>
            <a:ext cx="5528821"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Eletrônica Básica II - Wireless</a:t>
            </a:r>
          </a:p>
        </p:txBody>
      </p:sp>
      <p:sp>
        <p:nvSpPr>
          <p:cNvPr id="3" name="Retângulo 2">
            <a:extLst>
              <a:ext uri="{FF2B5EF4-FFF2-40B4-BE49-F238E27FC236}">
                <a16:creationId xmlns:a16="http://schemas.microsoft.com/office/drawing/2014/main" id="{C3EC3B1E-1778-4CDC-8D65-663159B8A094}"/>
              </a:ext>
            </a:extLst>
          </p:cNvPr>
          <p:cNvSpPr/>
          <p:nvPr/>
        </p:nvSpPr>
        <p:spPr>
          <a:xfrm>
            <a:off x="449025" y="1919775"/>
            <a:ext cx="4208035" cy="1569660"/>
          </a:xfrm>
          <a:prstGeom prst="rect">
            <a:avLst/>
          </a:prstGeom>
        </p:spPr>
        <p:txBody>
          <a:bodyPr wrap="square">
            <a:spAutoFit/>
          </a:bodyPr>
          <a:lstStyle/>
          <a:p>
            <a:r>
              <a:rPr lang="pt-BR" sz="1600" dirty="0">
                <a:latin typeface="Museo Slab 300" panose="02000000000000000000" pitchFamily="50" charset="0"/>
              </a:rPr>
              <a:t>Ainda que muitos sistemas façam uso da transmissão de dados utilizando fios, outros sistemas que não utilizam qualquer tipo de meio físico (a exemplo da transmissão por raios infravermelhos, lasers, micro-ondas e </a:t>
            </a:r>
            <a:br>
              <a:rPr lang="pt-BR" sz="1600" dirty="0">
                <a:latin typeface="Museo Slab 300" panose="02000000000000000000" pitchFamily="50" charset="0"/>
              </a:rPr>
            </a:br>
            <a:r>
              <a:rPr lang="pt-BR" sz="1600" dirty="0">
                <a:latin typeface="Museo Slab 300" panose="02000000000000000000" pitchFamily="50" charset="0"/>
              </a:rPr>
              <a:t>rádio) estão cada vez sendo requisitados.</a:t>
            </a:r>
            <a:endParaRPr lang="pt-BR" dirty="0">
              <a:latin typeface="Museo Slab 300" panose="02000000000000000000" pitchFamily="50" charset="0"/>
            </a:endParaRPr>
          </a:p>
        </p:txBody>
      </p:sp>
      <p:sp>
        <p:nvSpPr>
          <p:cNvPr id="4" name="Retângulo 3">
            <a:extLst>
              <a:ext uri="{FF2B5EF4-FFF2-40B4-BE49-F238E27FC236}">
                <a16:creationId xmlns:a16="http://schemas.microsoft.com/office/drawing/2014/main" id="{33877A11-19B9-4BE7-82F8-463D88DA8E8C}"/>
              </a:ext>
            </a:extLst>
          </p:cNvPr>
          <p:cNvSpPr/>
          <p:nvPr/>
        </p:nvSpPr>
        <p:spPr>
          <a:xfrm>
            <a:off x="449025" y="3925132"/>
            <a:ext cx="4362059" cy="2062103"/>
          </a:xfrm>
          <a:prstGeom prst="rect">
            <a:avLst/>
          </a:prstGeom>
        </p:spPr>
        <p:txBody>
          <a:bodyPr wrap="square">
            <a:spAutoFit/>
          </a:bodyPr>
          <a:lstStyle/>
          <a:p>
            <a:pPr>
              <a:spcBef>
                <a:spcPct val="0"/>
              </a:spcBef>
            </a:pPr>
            <a:r>
              <a:rPr lang="pt-BR" sz="1600" dirty="0">
                <a:latin typeface="Museo Slab 300" panose="02000000000000000000" pitchFamily="50" charset="0"/>
              </a:rPr>
              <a:t>Radiofrequência é a faixa de frequência que abrange aproximadamente de 3 kHz a 300 GHz e que corresponde a frequência das ondas de rádio. RF geralmente se refere a oscilações eletromagnéticas ao invés de mecânicas nessa faixa de frequência, embora exista sistemas mecânicos em RF.</a:t>
            </a:r>
          </a:p>
        </p:txBody>
      </p:sp>
      <p:pic>
        <p:nvPicPr>
          <p:cNvPr id="6" name="Imagem 5" descr="Uma imagem contendo computador&#10;&#10;Descrição gerada automaticamente">
            <a:extLst>
              <a:ext uri="{FF2B5EF4-FFF2-40B4-BE49-F238E27FC236}">
                <a16:creationId xmlns:a16="http://schemas.microsoft.com/office/drawing/2014/main" id="{74B774D2-0807-4403-8EE9-92F9FE74B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11084" y="2142245"/>
            <a:ext cx="4107829" cy="3565774"/>
          </a:xfrm>
          <a:prstGeom prst="rect">
            <a:avLst/>
          </a:prstGeom>
        </p:spPr>
      </p:pic>
    </p:spTree>
    <p:extLst>
      <p:ext uri="{BB962C8B-B14F-4D97-AF65-F5344CB8AC3E}">
        <p14:creationId xmlns:p14="http://schemas.microsoft.com/office/powerpoint/2010/main" val="322129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CAEE16B9-B049-4A3D-9B38-84CFB5DABE24}"/>
              </a:ext>
            </a:extLst>
          </p:cNvPr>
          <p:cNvSpPr/>
          <p:nvPr/>
        </p:nvSpPr>
        <p:spPr>
          <a:xfrm>
            <a:off x="455900" y="1298576"/>
            <a:ext cx="4652877"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Kits de Desenvolvimento</a:t>
            </a:r>
          </a:p>
        </p:txBody>
      </p:sp>
      <p:sp>
        <p:nvSpPr>
          <p:cNvPr id="3" name="Retângulo 2">
            <a:extLst>
              <a:ext uri="{FF2B5EF4-FFF2-40B4-BE49-F238E27FC236}">
                <a16:creationId xmlns:a16="http://schemas.microsoft.com/office/drawing/2014/main" id="{C8E0088C-5C94-4369-A9DB-BBCCFC9565C4}"/>
              </a:ext>
            </a:extLst>
          </p:cNvPr>
          <p:cNvSpPr/>
          <p:nvPr/>
        </p:nvSpPr>
        <p:spPr>
          <a:xfrm>
            <a:off x="449024" y="1919775"/>
            <a:ext cx="4835357" cy="1815882"/>
          </a:xfrm>
          <a:prstGeom prst="rect">
            <a:avLst/>
          </a:prstGeom>
        </p:spPr>
        <p:txBody>
          <a:bodyPr wrap="square">
            <a:spAutoFit/>
          </a:bodyPr>
          <a:lstStyle/>
          <a:p>
            <a:r>
              <a:rPr lang="pt-BR" sz="1600" dirty="0">
                <a:latin typeface="Museo Slab 300" panose="02000000000000000000" pitchFamily="50" charset="0"/>
              </a:rPr>
              <a:t>Existem diversos tipos de kits de desenvolvimento para Internet das Coisas, com diferentes aplicabilidades, com funcionalidades específicas que servem para testes, prototipagem e não para produto final.</a:t>
            </a:r>
          </a:p>
          <a:p>
            <a:endParaRPr lang="pt-BR" sz="1600" dirty="0">
              <a:latin typeface="Museo Slab 300" panose="02000000000000000000" pitchFamily="50" charset="0"/>
            </a:endParaRPr>
          </a:p>
          <a:p>
            <a:endParaRPr lang="pt-BR" sz="1600" dirty="0">
              <a:latin typeface="Museo Slab 300" panose="02000000000000000000" pitchFamily="50" charset="0"/>
            </a:endParaRPr>
          </a:p>
        </p:txBody>
      </p:sp>
      <p:pic>
        <p:nvPicPr>
          <p:cNvPr id="4" name="Picture 2" descr="Resultado de imagem para kit desenvolvimento iot">
            <a:extLst>
              <a:ext uri="{FF2B5EF4-FFF2-40B4-BE49-F238E27FC236}">
                <a16:creationId xmlns:a16="http://schemas.microsoft.com/office/drawing/2014/main" id="{773CAA92-8A15-4ECD-A571-F92040250E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046" y="3632137"/>
            <a:ext cx="3325886" cy="232812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Resultado de imagem para raspberry pi png">
            <a:extLst>
              <a:ext uri="{FF2B5EF4-FFF2-40B4-BE49-F238E27FC236}">
                <a16:creationId xmlns:a16="http://schemas.microsoft.com/office/drawing/2014/main" id="{DCD2E190-BE39-4E9A-8C89-D92D144CAD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73722" y="3935976"/>
            <a:ext cx="3064815" cy="202871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Resultado de imagem para arduino png">
            <a:extLst>
              <a:ext uri="{FF2B5EF4-FFF2-40B4-BE49-F238E27FC236}">
                <a16:creationId xmlns:a16="http://schemas.microsoft.com/office/drawing/2014/main" id="{630600A6-5874-476E-810D-0A769B31C2E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84973" y="1572048"/>
            <a:ext cx="2975502" cy="21636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029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fltVal val="0"/>
                                          </p:val>
                                        </p:tav>
                                        <p:tav tm="100000">
                                          <p:val>
                                            <p:strVal val="#ppt_w"/>
                                          </p:val>
                                        </p:tav>
                                      </p:tavLst>
                                    </p:anim>
                                    <p:anim calcmode="lin" valueType="num">
                                      <p:cBhvr>
                                        <p:cTn id="8" dur="1000" fill="hold"/>
                                        <p:tgtEl>
                                          <p:spTgt spid="4"/>
                                        </p:tgtEl>
                                        <p:attrNameLst>
                                          <p:attrName>ppt_h</p:attrName>
                                        </p:attrNameLst>
                                      </p:cBhvr>
                                      <p:tavLst>
                                        <p:tav tm="0">
                                          <p:val>
                                            <p:fltVal val="0"/>
                                          </p:val>
                                        </p:tav>
                                        <p:tav tm="100000">
                                          <p:val>
                                            <p:strVal val="#ppt_h"/>
                                          </p:val>
                                        </p:tav>
                                      </p:tavLst>
                                    </p:anim>
                                    <p:animEffect transition="in" filter="fade">
                                      <p:cBhvr>
                                        <p:cTn id="9" dur="1000"/>
                                        <p:tgtEl>
                                          <p:spTgt spid="4"/>
                                        </p:tgtEl>
                                      </p:cBhvr>
                                    </p:animEffect>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1000" fill="hold"/>
                                        <p:tgtEl>
                                          <p:spTgt spid="5"/>
                                        </p:tgtEl>
                                        <p:attrNameLst>
                                          <p:attrName>ppt_w</p:attrName>
                                        </p:attrNameLst>
                                      </p:cBhvr>
                                      <p:tavLst>
                                        <p:tav tm="0">
                                          <p:val>
                                            <p:fltVal val="0"/>
                                          </p:val>
                                        </p:tav>
                                        <p:tav tm="100000">
                                          <p:val>
                                            <p:strVal val="#ppt_w"/>
                                          </p:val>
                                        </p:tav>
                                      </p:tavLst>
                                    </p:anim>
                                    <p:anim calcmode="lin" valueType="num">
                                      <p:cBhvr>
                                        <p:cTn id="14" dur="1000" fill="hold"/>
                                        <p:tgtEl>
                                          <p:spTgt spid="5"/>
                                        </p:tgtEl>
                                        <p:attrNameLst>
                                          <p:attrName>ppt_h</p:attrName>
                                        </p:attrNameLst>
                                      </p:cBhvr>
                                      <p:tavLst>
                                        <p:tav tm="0">
                                          <p:val>
                                            <p:fltVal val="0"/>
                                          </p:val>
                                        </p:tav>
                                        <p:tav tm="100000">
                                          <p:val>
                                            <p:strVal val="#ppt_h"/>
                                          </p:val>
                                        </p:tav>
                                      </p:tavLst>
                                    </p:anim>
                                    <p:animEffect transition="in" filter="fade">
                                      <p:cBhvr>
                                        <p:cTn id="15" dur="1000"/>
                                        <p:tgtEl>
                                          <p:spTgt spid="5"/>
                                        </p:tgtEl>
                                      </p:cBhvr>
                                    </p:animEffect>
                                  </p:childTnLst>
                                </p:cTn>
                              </p:par>
                            </p:childTnLst>
                          </p:cTn>
                        </p:par>
                        <p:par>
                          <p:cTn id="16" fill="hold">
                            <p:stCondLst>
                              <p:cond delay="2000"/>
                            </p:stCondLst>
                            <p:childTnLst>
                              <p:par>
                                <p:cTn id="17" presetID="53" presetClass="entr" presetSubtype="16"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p:cTn id="19" dur="1000" fill="hold"/>
                                        <p:tgtEl>
                                          <p:spTgt spid="6"/>
                                        </p:tgtEl>
                                        <p:attrNameLst>
                                          <p:attrName>ppt_w</p:attrName>
                                        </p:attrNameLst>
                                      </p:cBhvr>
                                      <p:tavLst>
                                        <p:tav tm="0">
                                          <p:val>
                                            <p:fltVal val="0"/>
                                          </p:val>
                                        </p:tav>
                                        <p:tav tm="100000">
                                          <p:val>
                                            <p:strVal val="#ppt_w"/>
                                          </p:val>
                                        </p:tav>
                                      </p:tavLst>
                                    </p:anim>
                                    <p:anim calcmode="lin" valueType="num">
                                      <p:cBhvr>
                                        <p:cTn id="20" dur="1000" fill="hold"/>
                                        <p:tgtEl>
                                          <p:spTgt spid="6"/>
                                        </p:tgtEl>
                                        <p:attrNameLst>
                                          <p:attrName>ppt_h</p:attrName>
                                        </p:attrNameLst>
                                      </p:cBhvr>
                                      <p:tavLst>
                                        <p:tav tm="0">
                                          <p:val>
                                            <p:fltVal val="0"/>
                                          </p:val>
                                        </p:tav>
                                        <p:tav tm="100000">
                                          <p:val>
                                            <p:strVal val="#ppt_h"/>
                                          </p:val>
                                        </p:tav>
                                      </p:tavLst>
                                    </p:anim>
                                    <p:animEffect transition="in" filter="fade">
                                      <p:cBhvr>
                                        <p:cTn id="21"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tângulo 8">
            <a:extLst>
              <a:ext uri="{FF2B5EF4-FFF2-40B4-BE49-F238E27FC236}">
                <a16:creationId xmlns:a16="http://schemas.microsoft.com/office/drawing/2014/main" id="{D684CC37-C3C4-4ADB-AFFF-09E8DB88E7F9}"/>
              </a:ext>
            </a:extLst>
          </p:cNvPr>
          <p:cNvSpPr/>
          <p:nvPr/>
        </p:nvSpPr>
        <p:spPr>
          <a:xfrm>
            <a:off x="455900" y="1298576"/>
            <a:ext cx="2965940"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Arquitetura </a:t>
            </a:r>
            <a:r>
              <a:rPr lang="pt-BR" sz="2800" dirty="0" err="1">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IoT</a:t>
            </a:r>
            <a:endPar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endParaRPr>
          </a:p>
        </p:txBody>
      </p:sp>
      <p:sp>
        <p:nvSpPr>
          <p:cNvPr id="10" name="Retângulo 9">
            <a:extLst>
              <a:ext uri="{FF2B5EF4-FFF2-40B4-BE49-F238E27FC236}">
                <a16:creationId xmlns:a16="http://schemas.microsoft.com/office/drawing/2014/main" id="{773208A8-8748-4AB8-956C-872FDFA4D7B0}"/>
              </a:ext>
            </a:extLst>
          </p:cNvPr>
          <p:cNvSpPr/>
          <p:nvPr/>
        </p:nvSpPr>
        <p:spPr>
          <a:xfrm>
            <a:off x="449024" y="1919775"/>
            <a:ext cx="5845449" cy="1107996"/>
          </a:xfrm>
          <a:prstGeom prst="rect">
            <a:avLst/>
          </a:prstGeom>
        </p:spPr>
        <p:txBody>
          <a:bodyPr wrap="square">
            <a:spAutoFit/>
          </a:bodyPr>
          <a:lstStyle/>
          <a:p>
            <a:r>
              <a:rPr lang="pt-BR" sz="1600" dirty="0" err="1">
                <a:latin typeface="Museo Slab 300" panose="02000000000000000000" pitchFamily="50" charset="0"/>
              </a:rPr>
              <a:t>IoT</a:t>
            </a:r>
            <a:r>
              <a:rPr lang="pt-BR" sz="1600" dirty="0">
                <a:latin typeface="Museo Slab 300" panose="02000000000000000000" pitchFamily="50" charset="0"/>
              </a:rPr>
              <a:t> é formado por três componentes básicos: </a:t>
            </a:r>
            <a:br>
              <a:rPr lang="pt-BR" sz="1600" dirty="0">
                <a:latin typeface="Museo Slab 300" panose="02000000000000000000" pitchFamily="50" charset="0"/>
              </a:rPr>
            </a:br>
            <a:r>
              <a:rPr lang="pt-BR" sz="1600" dirty="0">
                <a:latin typeface="Museo Slab 300" panose="02000000000000000000" pitchFamily="50" charset="0"/>
              </a:rPr>
              <a:t>Um conjunto de sistemas inteligentes e conectados, sistemas de sensores e outras “coisas”.</a:t>
            </a:r>
            <a:endParaRPr lang="pt-BR" dirty="0">
              <a:latin typeface="Museo Slab 300" panose="02000000000000000000" pitchFamily="50" charset="0"/>
            </a:endParaRPr>
          </a:p>
          <a:p>
            <a:endParaRPr lang="pt-BR" dirty="0">
              <a:latin typeface="Museo Slab 300" panose="02000000000000000000" pitchFamily="50" charset="0"/>
            </a:endParaRPr>
          </a:p>
        </p:txBody>
      </p:sp>
      <p:pic>
        <p:nvPicPr>
          <p:cNvPr id="11" name="Picture 2">
            <a:extLst>
              <a:ext uri="{FF2B5EF4-FFF2-40B4-BE49-F238E27FC236}">
                <a16:creationId xmlns:a16="http://schemas.microsoft.com/office/drawing/2014/main" id="{FD2940EF-8796-4A28-9816-92D80030777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024" y="3027771"/>
            <a:ext cx="6306407" cy="3163714"/>
          </a:xfrm>
          <a:prstGeom prst="rect">
            <a:avLst/>
          </a:prstGeom>
          <a:noFill/>
          <a:ln w="3175">
            <a:solidFill>
              <a:schemeClr val="tx1"/>
            </a:solidFill>
          </a:ln>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10468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descr="Tela de jogo de vídeo game&#10;&#10;Descrição gerada automaticamente">
            <a:extLst>
              <a:ext uri="{FF2B5EF4-FFF2-40B4-BE49-F238E27FC236}">
                <a16:creationId xmlns:a16="http://schemas.microsoft.com/office/drawing/2014/main" id="{F961389B-7A52-40B3-A132-801D68B443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144"/>
            <a:ext cx="9144000" cy="6848856"/>
          </a:xfrm>
          <a:prstGeom prst="rect">
            <a:avLst/>
          </a:prstGeom>
        </p:spPr>
      </p:pic>
    </p:spTree>
    <p:extLst>
      <p:ext uri="{BB962C8B-B14F-4D97-AF65-F5344CB8AC3E}">
        <p14:creationId xmlns:p14="http://schemas.microsoft.com/office/powerpoint/2010/main" val="1781643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tângulo 3">
            <a:extLst>
              <a:ext uri="{FF2B5EF4-FFF2-40B4-BE49-F238E27FC236}">
                <a16:creationId xmlns:a16="http://schemas.microsoft.com/office/drawing/2014/main" id="{7DB17C52-DE18-4854-8AB2-3AE8A4C7C082}"/>
              </a:ext>
            </a:extLst>
          </p:cNvPr>
          <p:cNvSpPr/>
          <p:nvPr/>
        </p:nvSpPr>
        <p:spPr>
          <a:xfrm>
            <a:off x="455900" y="1298576"/>
            <a:ext cx="5200270"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Eletrônica Básica II - Digital</a:t>
            </a:r>
          </a:p>
        </p:txBody>
      </p:sp>
      <p:sp>
        <p:nvSpPr>
          <p:cNvPr id="2" name="Retângulo 1">
            <a:extLst>
              <a:ext uri="{FF2B5EF4-FFF2-40B4-BE49-F238E27FC236}">
                <a16:creationId xmlns:a16="http://schemas.microsoft.com/office/drawing/2014/main" id="{E284E21C-A942-4AB5-812A-A7D269282CEC}"/>
              </a:ext>
            </a:extLst>
          </p:cNvPr>
          <p:cNvSpPr/>
          <p:nvPr/>
        </p:nvSpPr>
        <p:spPr>
          <a:xfrm>
            <a:off x="449024" y="1919774"/>
            <a:ext cx="4920418" cy="1323439"/>
          </a:xfrm>
          <a:prstGeom prst="rect">
            <a:avLst/>
          </a:prstGeom>
        </p:spPr>
        <p:txBody>
          <a:bodyPr wrap="square">
            <a:spAutoFit/>
          </a:bodyPr>
          <a:lstStyle/>
          <a:p>
            <a:r>
              <a:rPr lang="pt-BR" sz="1600" dirty="0">
                <a:latin typeface="Museo Slab 300" panose="02000000000000000000" pitchFamily="50" charset="0"/>
              </a:rPr>
              <a:t>Os circuitos digitais ou circuitos lógicos são definidos como circuitos eletrônicos que empregam a utilização de sinais elétricos em apenas dois níveis de corrente para definir a representação de valores binários (0 e 1).</a:t>
            </a:r>
          </a:p>
        </p:txBody>
      </p:sp>
      <p:pic>
        <p:nvPicPr>
          <p:cNvPr id="5" name="Imagem 4" descr="Circuito eletrônico em fundo preto&#10;&#10;Descrição gerada automaticamente">
            <a:extLst>
              <a:ext uri="{FF2B5EF4-FFF2-40B4-BE49-F238E27FC236}">
                <a16:creationId xmlns:a16="http://schemas.microsoft.com/office/drawing/2014/main" id="{01218C03-ABFB-4F1F-9D37-A2492C03F2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9442" y="1977656"/>
            <a:ext cx="2902688" cy="2902688"/>
          </a:xfrm>
          <a:prstGeom prst="rect">
            <a:avLst/>
          </a:prstGeom>
        </p:spPr>
      </p:pic>
    </p:spTree>
    <p:extLst>
      <p:ext uri="{BB962C8B-B14F-4D97-AF65-F5344CB8AC3E}">
        <p14:creationId xmlns:p14="http://schemas.microsoft.com/office/powerpoint/2010/main" val="203383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750"/>
                                        <p:tgtEl>
                                          <p:spTgt spid="5"/>
                                        </p:tgtEl>
                                      </p:cBhvr>
                                    </p:animEffect>
                                    <p:anim calcmode="lin" valueType="num">
                                      <p:cBhvr>
                                        <p:cTn id="8" dur="750" fill="hold"/>
                                        <p:tgtEl>
                                          <p:spTgt spid="5"/>
                                        </p:tgtEl>
                                        <p:attrNameLst>
                                          <p:attrName>ppt_x</p:attrName>
                                        </p:attrNameLst>
                                      </p:cBhvr>
                                      <p:tavLst>
                                        <p:tav tm="0">
                                          <p:val>
                                            <p:strVal val="#ppt_x"/>
                                          </p:val>
                                        </p:tav>
                                        <p:tav tm="100000">
                                          <p:val>
                                            <p:strVal val="#ppt_x"/>
                                          </p:val>
                                        </p:tav>
                                      </p:tavLst>
                                    </p:anim>
                                    <p:anim calcmode="lin" valueType="num">
                                      <p:cBhvr>
                                        <p:cTn id="9" dur="75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Retângulo 9">
            <a:extLst>
              <a:ext uri="{FF2B5EF4-FFF2-40B4-BE49-F238E27FC236}">
                <a16:creationId xmlns:a16="http://schemas.microsoft.com/office/drawing/2014/main" id="{87DF71F4-00E0-4B52-98A4-86D21D52EDB6}"/>
              </a:ext>
            </a:extLst>
          </p:cNvPr>
          <p:cNvSpPr/>
          <p:nvPr/>
        </p:nvSpPr>
        <p:spPr>
          <a:xfrm>
            <a:off x="455900" y="1298576"/>
            <a:ext cx="6699270"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Eletrônica Básica II – Portas Lógicas</a:t>
            </a:r>
          </a:p>
        </p:txBody>
      </p:sp>
      <p:sp>
        <p:nvSpPr>
          <p:cNvPr id="11" name="Retângulo 10">
            <a:extLst>
              <a:ext uri="{FF2B5EF4-FFF2-40B4-BE49-F238E27FC236}">
                <a16:creationId xmlns:a16="http://schemas.microsoft.com/office/drawing/2014/main" id="{9E46B144-A30A-4B6E-9061-B4E06502D4BD}"/>
              </a:ext>
            </a:extLst>
          </p:cNvPr>
          <p:cNvSpPr/>
          <p:nvPr/>
        </p:nvSpPr>
        <p:spPr>
          <a:xfrm>
            <a:off x="449025" y="1919775"/>
            <a:ext cx="7185152" cy="830997"/>
          </a:xfrm>
          <a:prstGeom prst="rect">
            <a:avLst/>
          </a:prstGeom>
        </p:spPr>
        <p:txBody>
          <a:bodyPr wrap="square">
            <a:spAutoFit/>
          </a:bodyPr>
          <a:lstStyle/>
          <a:p>
            <a:r>
              <a:rPr lang="pt-BR" sz="1600" dirty="0">
                <a:latin typeface="Museo Slab 300" panose="02000000000000000000" pitchFamily="50" charset="0"/>
              </a:rPr>
              <a:t>Portas ou circuitos lógicos são dispositivos que operam e trabalham com um ou mais sinais lógicos de entrada para produzir uma, e somente uma saída, dependente da função implementada no circuito.</a:t>
            </a:r>
          </a:p>
        </p:txBody>
      </p:sp>
      <p:pic>
        <p:nvPicPr>
          <p:cNvPr id="4" name="Imagem 3" descr="Tela de celular com texto preto sobre fundo branco&#10;&#10;Descrição gerada automaticamente">
            <a:extLst>
              <a:ext uri="{FF2B5EF4-FFF2-40B4-BE49-F238E27FC236}">
                <a16:creationId xmlns:a16="http://schemas.microsoft.com/office/drawing/2014/main" id="{FA4A9495-1845-4CC4-B4E5-B51AA67F14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192" y="3088758"/>
            <a:ext cx="6480686" cy="2590750"/>
          </a:xfrm>
          <a:prstGeom prst="rect">
            <a:avLst/>
          </a:prstGeom>
          <a:ln w="3175">
            <a:solidFill>
              <a:schemeClr val="tx1"/>
            </a:solidFill>
          </a:ln>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2742842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1" name="Retângulo 10">
            <a:extLst>
              <a:ext uri="{FF2B5EF4-FFF2-40B4-BE49-F238E27FC236}">
                <a16:creationId xmlns:a16="http://schemas.microsoft.com/office/drawing/2014/main" id="{3A6F1219-7D00-48E6-9458-7061B04C308A}"/>
              </a:ext>
            </a:extLst>
          </p:cNvPr>
          <p:cNvSpPr/>
          <p:nvPr/>
        </p:nvSpPr>
        <p:spPr>
          <a:xfrm>
            <a:off x="455900" y="1298576"/>
            <a:ext cx="7791941"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Eletrônica Básica II – Circuitos Integrados</a:t>
            </a:r>
          </a:p>
        </p:txBody>
      </p:sp>
      <p:sp>
        <p:nvSpPr>
          <p:cNvPr id="12" name="Retângulo 11">
            <a:extLst>
              <a:ext uri="{FF2B5EF4-FFF2-40B4-BE49-F238E27FC236}">
                <a16:creationId xmlns:a16="http://schemas.microsoft.com/office/drawing/2014/main" id="{B2CFA5A8-7E7D-48D4-9C87-4C93C8852A7D}"/>
              </a:ext>
            </a:extLst>
          </p:cNvPr>
          <p:cNvSpPr/>
          <p:nvPr/>
        </p:nvSpPr>
        <p:spPr>
          <a:xfrm>
            <a:off x="449024" y="1919775"/>
            <a:ext cx="7374135" cy="1077218"/>
          </a:xfrm>
          <a:prstGeom prst="rect">
            <a:avLst/>
          </a:prstGeom>
        </p:spPr>
        <p:txBody>
          <a:bodyPr wrap="square">
            <a:spAutoFit/>
          </a:bodyPr>
          <a:lstStyle/>
          <a:p>
            <a:r>
              <a:rPr lang="pt-BR" sz="1600" dirty="0">
                <a:latin typeface="Museo Slab 300" panose="02000000000000000000" pitchFamily="50" charset="0"/>
              </a:rPr>
              <a:t>Em eletrônica, circuito integrado (CI) é um circuito eletrônico miniaturizado sobre um substrato fino de material semicondutor, como os microchips, chips e </a:t>
            </a:r>
            <a:r>
              <a:rPr lang="pt-BR" sz="1600" dirty="0" err="1">
                <a:latin typeface="Museo Slab 300" panose="02000000000000000000" pitchFamily="50" charset="0"/>
              </a:rPr>
              <a:t>nanochips</a:t>
            </a:r>
            <a:r>
              <a:rPr lang="pt-BR" sz="1600" dirty="0">
                <a:latin typeface="Museo Slab 300" panose="02000000000000000000" pitchFamily="50" charset="0"/>
              </a:rPr>
              <a:t>. Os circuitos integrados são usados em quase todos os equipamentos eletrônicos de hoje e revolucionaram o mundo da eletrônica.</a:t>
            </a:r>
          </a:p>
        </p:txBody>
      </p:sp>
      <p:pic>
        <p:nvPicPr>
          <p:cNvPr id="3" name="Imagem 2" descr="Uma imagem contendo eletrônico, circuito&#10;&#10;Descrição gerada automaticamente">
            <a:extLst>
              <a:ext uri="{FF2B5EF4-FFF2-40B4-BE49-F238E27FC236}">
                <a16:creationId xmlns:a16="http://schemas.microsoft.com/office/drawing/2014/main" id="{3161D256-A6A7-410B-A11D-CD36B4176C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7043" y="3498021"/>
            <a:ext cx="2053384" cy="1503537"/>
          </a:xfrm>
          <a:prstGeom prst="rect">
            <a:avLst/>
          </a:prstGeom>
        </p:spPr>
      </p:pic>
      <p:pic>
        <p:nvPicPr>
          <p:cNvPr id="5" name="Imagem 4" descr="Uma imagem contendo eletrônico, circuito&#10;&#10;Descrição gerada automaticamente">
            <a:extLst>
              <a:ext uri="{FF2B5EF4-FFF2-40B4-BE49-F238E27FC236}">
                <a16:creationId xmlns:a16="http://schemas.microsoft.com/office/drawing/2014/main" id="{B0E9EDE5-6871-446F-8516-DFBCE6661FE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57789" y="3547950"/>
            <a:ext cx="2518362" cy="1866864"/>
          </a:xfrm>
          <a:prstGeom prst="rect">
            <a:avLst/>
          </a:prstGeom>
        </p:spPr>
      </p:pic>
      <p:pic>
        <p:nvPicPr>
          <p:cNvPr id="7" name="Imagem 6" descr="Desenho com traços pretos em fundo branco&#10;&#10;Descrição gerada automaticamente">
            <a:extLst>
              <a:ext uri="{FF2B5EF4-FFF2-40B4-BE49-F238E27FC236}">
                <a16:creationId xmlns:a16="http://schemas.microsoft.com/office/drawing/2014/main" id="{C93144C0-92A9-4874-85EA-EA2CF613D6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73513" y="3547950"/>
            <a:ext cx="2957492" cy="1866864"/>
          </a:xfrm>
          <a:prstGeom prst="rect">
            <a:avLst/>
          </a:prstGeom>
          <a:ln w="3175">
            <a:solidFill>
              <a:schemeClr val="tx1"/>
            </a:solidFill>
          </a:ln>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22511556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anim calcmode="lin" valueType="num">
                                      <p:cBhvr>
                                        <p:cTn id="14" dur="500" fill="hold"/>
                                        <p:tgtEl>
                                          <p:spTgt spid="5"/>
                                        </p:tgtEl>
                                        <p:attrNameLst>
                                          <p:attrName>ppt_x</p:attrName>
                                        </p:attrNameLst>
                                      </p:cBhvr>
                                      <p:tavLst>
                                        <p:tav tm="0">
                                          <p:val>
                                            <p:strVal val="#ppt_x"/>
                                          </p:val>
                                        </p:tav>
                                        <p:tav tm="100000">
                                          <p:val>
                                            <p:strVal val="#ppt_x"/>
                                          </p:val>
                                        </p:tav>
                                      </p:tavLst>
                                    </p:anim>
                                    <p:anim calcmode="lin" valueType="num">
                                      <p:cBhvr>
                                        <p:cTn id="15" dur="500" fill="hold"/>
                                        <p:tgtEl>
                                          <p:spTgt spid="5"/>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2" presetClass="entr" presetSubtype="0"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anim calcmode="lin" valueType="num">
                                      <p:cBhvr>
                                        <p:cTn id="20" dur="500" fill="hold"/>
                                        <p:tgtEl>
                                          <p:spTgt spid="7"/>
                                        </p:tgtEl>
                                        <p:attrNameLst>
                                          <p:attrName>ppt_x</p:attrName>
                                        </p:attrNameLst>
                                      </p:cBhvr>
                                      <p:tavLst>
                                        <p:tav tm="0">
                                          <p:val>
                                            <p:strVal val="#ppt_x"/>
                                          </p:val>
                                        </p:tav>
                                        <p:tav tm="100000">
                                          <p:val>
                                            <p:strVal val="#ppt_x"/>
                                          </p:val>
                                        </p:tav>
                                      </p:tavLst>
                                    </p:anim>
                                    <p:anim calcmode="lin" valueType="num">
                                      <p:cBhvr>
                                        <p:cTn id="21"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tângulo 3">
            <a:extLst>
              <a:ext uri="{FF2B5EF4-FFF2-40B4-BE49-F238E27FC236}">
                <a16:creationId xmlns:a16="http://schemas.microsoft.com/office/drawing/2014/main" id="{25FCD1D4-66D0-489D-866E-C3C183112CE9}"/>
              </a:ext>
            </a:extLst>
          </p:cNvPr>
          <p:cNvSpPr/>
          <p:nvPr/>
        </p:nvSpPr>
        <p:spPr>
          <a:xfrm>
            <a:off x="455900" y="1298576"/>
            <a:ext cx="7300012"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Eletrônica Básica II – Tipos de Corrente</a:t>
            </a:r>
          </a:p>
        </p:txBody>
      </p:sp>
      <p:sp>
        <p:nvSpPr>
          <p:cNvPr id="5" name="Retângulo 4">
            <a:extLst>
              <a:ext uri="{FF2B5EF4-FFF2-40B4-BE49-F238E27FC236}">
                <a16:creationId xmlns:a16="http://schemas.microsoft.com/office/drawing/2014/main" id="{EA587D87-85F2-4258-9ECC-3418DEC72E47}"/>
              </a:ext>
            </a:extLst>
          </p:cNvPr>
          <p:cNvSpPr/>
          <p:nvPr/>
        </p:nvSpPr>
        <p:spPr>
          <a:xfrm>
            <a:off x="449024" y="1919775"/>
            <a:ext cx="6015571" cy="830997"/>
          </a:xfrm>
          <a:prstGeom prst="rect">
            <a:avLst/>
          </a:prstGeom>
        </p:spPr>
        <p:txBody>
          <a:bodyPr wrap="square">
            <a:spAutoFit/>
          </a:bodyPr>
          <a:lstStyle/>
          <a:p>
            <a:r>
              <a:rPr lang="pt-BR" sz="1600" dirty="0">
                <a:latin typeface="Museo Slab 300" panose="02000000000000000000" pitchFamily="50" charset="0"/>
              </a:rPr>
              <a:t>Corrente contínua é o fluxo ordenado de elétrons sempre numa direção, diferente da corrente alternada cujo sentido dos elétrons varia no tempo.</a:t>
            </a:r>
          </a:p>
        </p:txBody>
      </p:sp>
      <p:pic>
        <p:nvPicPr>
          <p:cNvPr id="7" name="Picture 2" descr="Resultado de imagem para corrente contínua">
            <a:extLst>
              <a:ext uri="{FF2B5EF4-FFF2-40B4-BE49-F238E27FC236}">
                <a16:creationId xmlns:a16="http://schemas.microsoft.com/office/drawing/2014/main" id="{8B1BF2D1-B63F-4377-B5D7-067F6F357DA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2066" y="3084340"/>
            <a:ext cx="5090539" cy="27573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36899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anim calcmode="lin" valueType="num">
                                      <p:cBhvr>
                                        <p:cTn id="8" dur="500" fill="hold"/>
                                        <p:tgtEl>
                                          <p:spTgt spid="7"/>
                                        </p:tgtEl>
                                        <p:attrNameLst>
                                          <p:attrName>ppt_x</p:attrName>
                                        </p:attrNameLst>
                                      </p:cBhvr>
                                      <p:tavLst>
                                        <p:tav tm="0">
                                          <p:val>
                                            <p:strVal val="#ppt_x"/>
                                          </p:val>
                                        </p:tav>
                                        <p:tav tm="100000">
                                          <p:val>
                                            <p:strVal val="#ppt_x"/>
                                          </p:val>
                                        </p:tav>
                                      </p:tavLst>
                                    </p:anim>
                                    <p:anim calcmode="lin" valueType="num">
                                      <p:cBhvr>
                                        <p:cTn id="9" dur="5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tângulo 3">
            <a:extLst>
              <a:ext uri="{FF2B5EF4-FFF2-40B4-BE49-F238E27FC236}">
                <a16:creationId xmlns:a16="http://schemas.microsoft.com/office/drawing/2014/main" id="{7501AD42-D178-4E50-9D45-C5BC2A1C2C0B}"/>
              </a:ext>
            </a:extLst>
          </p:cNvPr>
          <p:cNvSpPr/>
          <p:nvPr/>
        </p:nvSpPr>
        <p:spPr>
          <a:xfrm>
            <a:off x="455900" y="1298576"/>
            <a:ext cx="6598281"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Eletrônica Básica II – Tipos de Sinal</a:t>
            </a:r>
          </a:p>
        </p:txBody>
      </p:sp>
      <p:sp>
        <p:nvSpPr>
          <p:cNvPr id="5" name="Retângulo 4">
            <a:extLst>
              <a:ext uri="{FF2B5EF4-FFF2-40B4-BE49-F238E27FC236}">
                <a16:creationId xmlns:a16="http://schemas.microsoft.com/office/drawing/2014/main" id="{3056A9D5-1E36-4E59-923B-3B081D366D9D}"/>
              </a:ext>
            </a:extLst>
          </p:cNvPr>
          <p:cNvSpPr/>
          <p:nvPr/>
        </p:nvSpPr>
        <p:spPr>
          <a:xfrm>
            <a:off x="449025" y="1919775"/>
            <a:ext cx="7057561" cy="1354217"/>
          </a:xfrm>
          <a:prstGeom prst="rect">
            <a:avLst/>
          </a:prstGeom>
        </p:spPr>
        <p:txBody>
          <a:bodyPr wrap="square">
            <a:spAutoFit/>
          </a:bodyPr>
          <a:lstStyle/>
          <a:p>
            <a:r>
              <a:rPr lang="pt-BR" dirty="0">
                <a:latin typeface="Museo Slab 700" panose="02000000000000000000" pitchFamily="50" charset="0"/>
              </a:rPr>
              <a:t>Sinal analógico </a:t>
            </a:r>
          </a:p>
          <a:p>
            <a:r>
              <a:rPr lang="pt-BR" sz="1600" dirty="0">
                <a:latin typeface="Museo Slab 300" panose="02000000000000000000" pitchFamily="50" charset="0"/>
              </a:rPr>
              <a:t>É o nome popularmente dado, na língua portuguesa, a sinais analógicos provenientes de dispositivos que os contêm. Esses são sinais contínuos cuja variação em relação ao tempo é a representação proporcional de outra variável temporal.</a:t>
            </a:r>
          </a:p>
        </p:txBody>
      </p:sp>
      <p:sp>
        <p:nvSpPr>
          <p:cNvPr id="7" name="Retângulo 6">
            <a:extLst>
              <a:ext uri="{FF2B5EF4-FFF2-40B4-BE49-F238E27FC236}">
                <a16:creationId xmlns:a16="http://schemas.microsoft.com/office/drawing/2014/main" id="{DF1936C9-6545-4F63-97A3-7BF89A959466}"/>
              </a:ext>
            </a:extLst>
          </p:cNvPr>
          <p:cNvSpPr/>
          <p:nvPr/>
        </p:nvSpPr>
        <p:spPr>
          <a:xfrm>
            <a:off x="449024" y="3436851"/>
            <a:ext cx="3910656" cy="2092881"/>
          </a:xfrm>
          <a:prstGeom prst="rect">
            <a:avLst/>
          </a:prstGeom>
        </p:spPr>
        <p:txBody>
          <a:bodyPr wrap="square">
            <a:spAutoFit/>
          </a:bodyPr>
          <a:lstStyle/>
          <a:p>
            <a:r>
              <a:rPr lang="pt-BR" dirty="0">
                <a:latin typeface="Museo Slab 700" panose="02000000000000000000" pitchFamily="50" charset="0"/>
              </a:rPr>
              <a:t>Sinal Digital </a:t>
            </a:r>
          </a:p>
          <a:p>
            <a:r>
              <a:rPr lang="pt-BR" sz="1600" dirty="0">
                <a:latin typeface="Museo Slab 300" panose="02000000000000000000" pitchFamily="50" charset="0"/>
              </a:rPr>
              <a:t>É uma sequência discreta no tempo e em amplitude. Isso significa que um sinal digital só é definido para determinados instantes de tempo e que o conjunto de valores que pode assumir é finito. A digitalização converte o sinal analógico, por exemplo, a voz de um locutor, em uma série de uns e zeros.</a:t>
            </a:r>
          </a:p>
        </p:txBody>
      </p:sp>
      <p:pic>
        <p:nvPicPr>
          <p:cNvPr id="3" name="Imagem 2">
            <a:extLst>
              <a:ext uri="{FF2B5EF4-FFF2-40B4-BE49-F238E27FC236}">
                <a16:creationId xmlns:a16="http://schemas.microsoft.com/office/drawing/2014/main" id="{CD198785-A352-4DC3-8FAE-19A5DC701C5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4322" y="3584009"/>
            <a:ext cx="3910656" cy="2715084"/>
          </a:xfrm>
          <a:prstGeom prst="rect">
            <a:avLst/>
          </a:prstGeom>
          <a:ln w="3175">
            <a:solidFill>
              <a:schemeClr val="tx1"/>
            </a:solidFill>
          </a:ln>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955401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anim calcmode="lin" valueType="num">
                                      <p:cBhvr>
                                        <p:cTn id="8" dur="500" fill="hold"/>
                                        <p:tgtEl>
                                          <p:spTgt spid="3"/>
                                        </p:tgtEl>
                                        <p:attrNameLst>
                                          <p:attrName>ppt_x</p:attrName>
                                        </p:attrNameLst>
                                      </p:cBhvr>
                                      <p:tavLst>
                                        <p:tav tm="0">
                                          <p:val>
                                            <p:strVal val="#ppt_x"/>
                                          </p:val>
                                        </p:tav>
                                        <p:tav tm="100000">
                                          <p:val>
                                            <p:strVal val="#ppt_x"/>
                                          </p:val>
                                        </p:tav>
                                      </p:tavLst>
                                    </p:anim>
                                    <p:anim calcmode="lin" valueType="num">
                                      <p:cBhvr>
                                        <p:cTn id="9" dur="5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tângulo 3">
            <a:extLst>
              <a:ext uri="{FF2B5EF4-FFF2-40B4-BE49-F238E27FC236}">
                <a16:creationId xmlns:a16="http://schemas.microsoft.com/office/drawing/2014/main" id="{46B4D710-4753-41F5-A96E-724F26BE5944}"/>
              </a:ext>
            </a:extLst>
          </p:cNvPr>
          <p:cNvSpPr/>
          <p:nvPr/>
        </p:nvSpPr>
        <p:spPr>
          <a:xfrm>
            <a:off x="455900" y="1298576"/>
            <a:ext cx="7868244"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Eletrônica Básica II – Sinalização de Dados</a:t>
            </a:r>
          </a:p>
        </p:txBody>
      </p:sp>
      <p:sp>
        <p:nvSpPr>
          <p:cNvPr id="5" name="Retângulo 4">
            <a:extLst>
              <a:ext uri="{FF2B5EF4-FFF2-40B4-BE49-F238E27FC236}">
                <a16:creationId xmlns:a16="http://schemas.microsoft.com/office/drawing/2014/main" id="{592E27E9-A544-4AE0-8409-482B144B4AB9}"/>
              </a:ext>
            </a:extLst>
          </p:cNvPr>
          <p:cNvSpPr/>
          <p:nvPr/>
        </p:nvSpPr>
        <p:spPr>
          <a:xfrm>
            <a:off x="449024" y="1919774"/>
            <a:ext cx="3803999" cy="1815882"/>
          </a:xfrm>
          <a:prstGeom prst="rect">
            <a:avLst/>
          </a:prstGeom>
        </p:spPr>
        <p:txBody>
          <a:bodyPr wrap="square">
            <a:spAutoFit/>
          </a:bodyPr>
          <a:lstStyle/>
          <a:p>
            <a:r>
              <a:rPr lang="pt-BR" sz="1600" dirty="0">
                <a:latin typeface="Museo Slab 300" panose="02000000000000000000" pitchFamily="50" charset="0"/>
              </a:rPr>
              <a:t>A comunicação de dados é a disciplina da ciência da computação que trata da comunicação entre computadores (sistema computacional) e dispositivos sem a utilização de nenhum protocolo do modelo OSI ou da arquitetura TCP/IP por um meio de transmissão.</a:t>
            </a:r>
          </a:p>
        </p:txBody>
      </p:sp>
      <p:pic>
        <p:nvPicPr>
          <p:cNvPr id="6" name="Picture 2" descr="Resultado de imagem para uart">
            <a:extLst>
              <a:ext uri="{FF2B5EF4-FFF2-40B4-BE49-F238E27FC236}">
                <a16:creationId xmlns:a16="http://schemas.microsoft.com/office/drawing/2014/main" id="{120A653B-F733-4AD8-9961-890EDED131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8868" y="4399891"/>
            <a:ext cx="2908926" cy="1683896"/>
          </a:xfrm>
          <a:prstGeom prst="rect">
            <a:avLst/>
          </a:prstGeom>
          <a:noFill/>
          <a:ln w="3175">
            <a:solidFill>
              <a:schemeClr val="tx1"/>
            </a:solidFill>
          </a:ln>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7" name="Picture 4" descr="Resultado de imagem para spi">
            <a:extLst>
              <a:ext uri="{FF2B5EF4-FFF2-40B4-BE49-F238E27FC236}">
                <a16:creationId xmlns:a16="http://schemas.microsoft.com/office/drawing/2014/main" id="{EA6E1B1E-CC47-4ABA-8B3E-1B241A36F9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2442" y="1919774"/>
            <a:ext cx="3594877" cy="2133600"/>
          </a:xfrm>
          <a:prstGeom prst="rect">
            <a:avLst/>
          </a:prstGeom>
          <a:noFill/>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8" name="Picture 6" descr="Resultado de imagem para i2c">
            <a:extLst>
              <a:ext uri="{FF2B5EF4-FFF2-40B4-BE49-F238E27FC236}">
                <a16:creationId xmlns:a16="http://schemas.microsoft.com/office/drawing/2014/main" id="{F3F4ED91-6533-4985-982B-72080C9C6E0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04627" y="4399891"/>
            <a:ext cx="3490505" cy="1683896"/>
          </a:xfrm>
          <a:prstGeom prst="rect">
            <a:avLst/>
          </a:prstGeom>
          <a:noFill/>
          <a:ln w="3175">
            <a:solidFill>
              <a:schemeClr val="tx1"/>
            </a:solidFill>
          </a:ln>
          <a:effectLst>
            <a:outerShdw blurRad="50800" dist="38100" dir="8100000" algn="tr"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880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Effect transition="in" filter="fade">
                                      <p:cBhvr>
                                        <p:cTn id="9" dur="1000"/>
                                        <p:tgtEl>
                                          <p:spTgt spid="6"/>
                                        </p:tgtEl>
                                      </p:cBhvr>
                                    </p:animEffect>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1000" fill="hold"/>
                                        <p:tgtEl>
                                          <p:spTgt spid="7"/>
                                        </p:tgtEl>
                                        <p:attrNameLst>
                                          <p:attrName>ppt_w</p:attrName>
                                        </p:attrNameLst>
                                      </p:cBhvr>
                                      <p:tavLst>
                                        <p:tav tm="0">
                                          <p:val>
                                            <p:fltVal val="0"/>
                                          </p:val>
                                        </p:tav>
                                        <p:tav tm="100000">
                                          <p:val>
                                            <p:strVal val="#ppt_w"/>
                                          </p:val>
                                        </p:tav>
                                      </p:tavLst>
                                    </p:anim>
                                    <p:anim calcmode="lin" valueType="num">
                                      <p:cBhvr>
                                        <p:cTn id="14" dur="1000" fill="hold"/>
                                        <p:tgtEl>
                                          <p:spTgt spid="7"/>
                                        </p:tgtEl>
                                        <p:attrNameLst>
                                          <p:attrName>ppt_h</p:attrName>
                                        </p:attrNameLst>
                                      </p:cBhvr>
                                      <p:tavLst>
                                        <p:tav tm="0">
                                          <p:val>
                                            <p:fltVal val="0"/>
                                          </p:val>
                                        </p:tav>
                                        <p:tav tm="100000">
                                          <p:val>
                                            <p:strVal val="#ppt_h"/>
                                          </p:val>
                                        </p:tav>
                                      </p:tavLst>
                                    </p:anim>
                                    <p:animEffect transition="in" filter="fade">
                                      <p:cBhvr>
                                        <p:cTn id="15" dur="1000"/>
                                        <p:tgtEl>
                                          <p:spTgt spid="7"/>
                                        </p:tgtEl>
                                      </p:cBhvr>
                                    </p:animEffect>
                                  </p:childTnLst>
                                </p:cTn>
                              </p:par>
                            </p:childTnLst>
                          </p:cTn>
                        </p:par>
                        <p:par>
                          <p:cTn id="16" fill="hold">
                            <p:stCondLst>
                              <p:cond delay="2000"/>
                            </p:stCondLst>
                            <p:childTnLst>
                              <p:par>
                                <p:cTn id="17" presetID="53" presetClass="entr" presetSubtype="16"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1000" fill="hold"/>
                                        <p:tgtEl>
                                          <p:spTgt spid="8"/>
                                        </p:tgtEl>
                                        <p:attrNameLst>
                                          <p:attrName>ppt_w</p:attrName>
                                        </p:attrNameLst>
                                      </p:cBhvr>
                                      <p:tavLst>
                                        <p:tav tm="0">
                                          <p:val>
                                            <p:fltVal val="0"/>
                                          </p:val>
                                        </p:tav>
                                        <p:tav tm="100000">
                                          <p:val>
                                            <p:strVal val="#ppt_w"/>
                                          </p:val>
                                        </p:tav>
                                      </p:tavLst>
                                    </p:anim>
                                    <p:anim calcmode="lin" valueType="num">
                                      <p:cBhvr>
                                        <p:cTn id="20" dur="1000" fill="hold"/>
                                        <p:tgtEl>
                                          <p:spTgt spid="8"/>
                                        </p:tgtEl>
                                        <p:attrNameLst>
                                          <p:attrName>ppt_h</p:attrName>
                                        </p:attrNameLst>
                                      </p:cBhvr>
                                      <p:tavLst>
                                        <p:tav tm="0">
                                          <p:val>
                                            <p:fltVal val="0"/>
                                          </p:val>
                                        </p:tav>
                                        <p:tav tm="100000">
                                          <p:val>
                                            <p:strVal val="#ppt_h"/>
                                          </p:val>
                                        </p:tav>
                                      </p:tavLst>
                                    </p:anim>
                                    <p:animEffect transition="in" filter="fade">
                                      <p:cBhvr>
                                        <p:cTn id="21" dur="1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64837B52-E2F6-4D82-8264-8D495827B1AC}"/>
              </a:ext>
            </a:extLst>
          </p:cNvPr>
          <p:cNvSpPr/>
          <p:nvPr/>
        </p:nvSpPr>
        <p:spPr>
          <a:xfrm>
            <a:off x="455900" y="1298576"/>
            <a:ext cx="6287299"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Eletrônica Básica II – Processador</a:t>
            </a:r>
          </a:p>
        </p:txBody>
      </p:sp>
      <p:sp>
        <p:nvSpPr>
          <p:cNvPr id="3" name="Retângulo 2">
            <a:extLst>
              <a:ext uri="{FF2B5EF4-FFF2-40B4-BE49-F238E27FC236}">
                <a16:creationId xmlns:a16="http://schemas.microsoft.com/office/drawing/2014/main" id="{93E18F4B-F227-4316-94EA-A9E280979F78}"/>
              </a:ext>
            </a:extLst>
          </p:cNvPr>
          <p:cNvSpPr/>
          <p:nvPr/>
        </p:nvSpPr>
        <p:spPr>
          <a:xfrm>
            <a:off x="449024" y="1919775"/>
            <a:ext cx="3485023" cy="2062103"/>
          </a:xfrm>
          <a:prstGeom prst="rect">
            <a:avLst/>
          </a:prstGeom>
        </p:spPr>
        <p:txBody>
          <a:bodyPr wrap="square">
            <a:spAutoFit/>
          </a:bodyPr>
          <a:lstStyle/>
          <a:p>
            <a:r>
              <a:rPr lang="pt-BR" sz="1600" dirty="0">
                <a:latin typeface="Museo Slab 300" panose="02000000000000000000" pitchFamily="50" charset="0"/>
              </a:rPr>
              <a:t>Basicamente, um processador é uma poderosa máquina de calcular: ela recebe um determinado volume de dados, orientados em padrão binário 0 e 1 e tem a função de responder a esse volume processando a informação com base em instruções armazenadas em sua memória interna.</a:t>
            </a:r>
          </a:p>
        </p:txBody>
      </p:sp>
      <p:pic>
        <p:nvPicPr>
          <p:cNvPr id="5" name="Imagem 4" descr="Uma imagem contendo eletrônico, circuito&#10;&#10;Descrição gerada automaticamente">
            <a:extLst>
              <a:ext uri="{FF2B5EF4-FFF2-40B4-BE49-F238E27FC236}">
                <a16:creationId xmlns:a16="http://schemas.microsoft.com/office/drawing/2014/main" id="{D254DECB-62F1-4C6E-BC57-C12D7FDB68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3133" y="2043587"/>
            <a:ext cx="4035834" cy="2270601"/>
          </a:xfrm>
          <a:prstGeom prst="rect">
            <a:avLst/>
          </a:prstGeom>
        </p:spPr>
      </p:pic>
    </p:spTree>
    <p:extLst>
      <p:ext uri="{BB962C8B-B14F-4D97-AF65-F5344CB8AC3E}">
        <p14:creationId xmlns:p14="http://schemas.microsoft.com/office/powerpoint/2010/main" val="658298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Effect transition="in" filter="fade">
                                      <p:cBhvr>
                                        <p:cTn id="9"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tângulo 1">
            <a:extLst>
              <a:ext uri="{FF2B5EF4-FFF2-40B4-BE49-F238E27FC236}">
                <a16:creationId xmlns:a16="http://schemas.microsoft.com/office/drawing/2014/main" id="{F6B3D4CC-C715-424A-95A2-72BDC2247D72}"/>
              </a:ext>
            </a:extLst>
          </p:cNvPr>
          <p:cNvSpPr/>
          <p:nvPr/>
        </p:nvSpPr>
        <p:spPr>
          <a:xfrm>
            <a:off x="455900" y="1298576"/>
            <a:ext cx="6190926" cy="523220"/>
          </a:xfrm>
          <a:prstGeom prst="rect">
            <a:avLst/>
          </a:prstGeom>
        </p:spPr>
        <p:txBody>
          <a:bodyPr wrap="none">
            <a:spAutoFit/>
          </a:bodyPr>
          <a:lstStyle/>
          <a:p>
            <a:r>
              <a:rPr lang="pt-BR" sz="2800" dirty="0">
                <a:solidFill>
                  <a:schemeClr val="accent5">
                    <a:lumMod val="75000"/>
                  </a:schemeClr>
                </a:solidFill>
                <a:latin typeface="Museo Slab 700" panose="02000000000000000000" pitchFamily="50" charset="0"/>
                <a:ea typeface="Verdana" panose="020B0604030504040204" pitchFamily="34" charset="0"/>
                <a:cs typeface="Verdana" panose="020B0604030504040204" pitchFamily="34" charset="0"/>
              </a:rPr>
              <a:t>Eletrônica Básica II – PIC – Controladores</a:t>
            </a:r>
          </a:p>
        </p:txBody>
      </p:sp>
      <p:sp>
        <p:nvSpPr>
          <p:cNvPr id="3" name="Retângulo 2">
            <a:extLst>
              <a:ext uri="{FF2B5EF4-FFF2-40B4-BE49-F238E27FC236}">
                <a16:creationId xmlns:a16="http://schemas.microsoft.com/office/drawing/2014/main" id="{EF0940C9-616F-4B4B-9589-B632AC01EB04}"/>
              </a:ext>
            </a:extLst>
          </p:cNvPr>
          <p:cNvSpPr/>
          <p:nvPr/>
        </p:nvSpPr>
        <p:spPr>
          <a:xfrm>
            <a:off x="449024" y="1919775"/>
            <a:ext cx="5611534" cy="1077218"/>
          </a:xfrm>
          <a:prstGeom prst="rect">
            <a:avLst/>
          </a:prstGeom>
        </p:spPr>
        <p:txBody>
          <a:bodyPr wrap="square">
            <a:spAutoFit/>
          </a:bodyPr>
          <a:lstStyle/>
          <a:p>
            <a:r>
              <a:rPr lang="pt-BR" sz="1600" dirty="0">
                <a:latin typeface="Museo Slab 300" panose="02000000000000000000" pitchFamily="50" charset="0"/>
              </a:rPr>
              <a:t>Microcontrolador PIC é um microcontrolador da arquitetura Harvard modificada fabricado pela Microchip Technology, que processam dados de 8 bits, de 16 bits e, mais recentemente, de 32 bits.</a:t>
            </a:r>
          </a:p>
        </p:txBody>
      </p:sp>
      <p:pic>
        <p:nvPicPr>
          <p:cNvPr id="5" name="Imagem 4" descr="Circuito eletrônico em fundo preto&#10;&#10;Descrição gerada automaticamente">
            <a:extLst>
              <a:ext uri="{FF2B5EF4-FFF2-40B4-BE49-F238E27FC236}">
                <a16:creationId xmlns:a16="http://schemas.microsoft.com/office/drawing/2014/main" id="{97117C4E-A598-40A1-8484-3BAA4F06A37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7601" y="3196730"/>
            <a:ext cx="2518362" cy="1931633"/>
          </a:xfrm>
          <a:prstGeom prst="rect">
            <a:avLst/>
          </a:prstGeom>
        </p:spPr>
      </p:pic>
      <p:pic>
        <p:nvPicPr>
          <p:cNvPr id="7" name="Imagem 6" descr="Uma imagem contendo eletrônico, circuito&#10;&#10;Descrição gerada automaticamente">
            <a:extLst>
              <a:ext uri="{FF2B5EF4-FFF2-40B4-BE49-F238E27FC236}">
                <a16:creationId xmlns:a16="http://schemas.microsoft.com/office/drawing/2014/main" id="{EF87B6D0-054A-45F2-8DF1-CBB84474FC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94723" y="2985269"/>
            <a:ext cx="2354553" cy="2354553"/>
          </a:xfrm>
          <a:prstGeom prst="rect">
            <a:avLst/>
          </a:prstGeom>
        </p:spPr>
      </p:pic>
    </p:spTree>
    <p:extLst>
      <p:ext uri="{BB962C8B-B14F-4D97-AF65-F5344CB8AC3E}">
        <p14:creationId xmlns:p14="http://schemas.microsoft.com/office/powerpoint/2010/main" val="2414198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Effect transition="in" filter="fade">
                                      <p:cBhvr>
                                        <p:cTn id="9" dur="1000"/>
                                        <p:tgtEl>
                                          <p:spTgt spid="5"/>
                                        </p:tgtEl>
                                      </p:cBhvr>
                                    </p:animEffect>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1000" fill="hold"/>
                                        <p:tgtEl>
                                          <p:spTgt spid="7"/>
                                        </p:tgtEl>
                                        <p:attrNameLst>
                                          <p:attrName>ppt_w</p:attrName>
                                        </p:attrNameLst>
                                      </p:cBhvr>
                                      <p:tavLst>
                                        <p:tav tm="0">
                                          <p:val>
                                            <p:fltVal val="0"/>
                                          </p:val>
                                        </p:tav>
                                        <p:tav tm="100000">
                                          <p:val>
                                            <p:strVal val="#ppt_w"/>
                                          </p:val>
                                        </p:tav>
                                      </p:tavLst>
                                    </p:anim>
                                    <p:anim calcmode="lin" valueType="num">
                                      <p:cBhvr>
                                        <p:cTn id="14" dur="1000" fill="hold"/>
                                        <p:tgtEl>
                                          <p:spTgt spid="7"/>
                                        </p:tgtEl>
                                        <p:attrNameLst>
                                          <p:attrName>ppt_h</p:attrName>
                                        </p:attrNameLst>
                                      </p:cBhvr>
                                      <p:tavLst>
                                        <p:tav tm="0">
                                          <p:val>
                                            <p:fltVal val="0"/>
                                          </p:val>
                                        </p:tav>
                                        <p:tav tm="100000">
                                          <p:val>
                                            <p:strVal val="#ppt_h"/>
                                          </p:val>
                                        </p:tav>
                                      </p:tavLst>
                                    </p:anim>
                                    <p:animEffect transition="in" filter="fade">
                                      <p:cBhvr>
                                        <p:cTn id="15"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o Office">
  <a:themeElements>
    <a:clrScheme name="Tema do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o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1263</TotalTime>
  <Words>580</Words>
  <Application>Microsoft Office PowerPoint</Application>
  <PresentationFormat>Apresentação na tela (4:3)</PresentationFormat>
  <Paragraphs>26</Paragraphs>
  <Slides>13</Slides>
  <Notes>0</Notes>
  <HiddenSlides>0</HiddenSlides>
  <MMClips>0</MMClips>
  <ScaleCrop>false</ScaleCrop>
  <HeadingPairs>
    <vt:vector size="4" baseType="variant">
      <vt:variant>
        <vt:lpstr>Tema</vt:lpstr>
      </vt:variant>
      <vt:variant>
        <vt:i4>1</vt:i4>
      </vt:variant>
      <vt:variant>
        <vt:lpstr>Títulos de slides</vt:lpstr>
      </vt:variant>
      <vt:variant>
        <vt:i4>13</vt:i4>
      </vt:variant>
    </vt:vector>
  </HeadingPairs>
  <TitlesOfParts>
    <vt:vector size="14" baseType="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Xandon</dc:creator>
  <cp:lastModifiedBy>Carolina Martinelli Massaro</cp:lastModifiedBy>
  <cp:revision>111</cp:revision>
  <dcterms:created xsi:type="dcterms:W3CDTF">2019-03-29T18:29:36Z</dcterms:created>
  <dcterms:modified xsi:type="dcterms:W3CDTF">2020-06-03T19:08:58Z</dcterms:modified>
</cp:coreProperties>
</file>

<file path=docProps/thumbnail.jpeg>
</file>